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09" r:id="rId2"/>
    <p:sldId id="306" r:id="rId3"/>
    <p:sldId id="307" r:id="rId4"/>
    <p:sldId id="310" r:id="rId5"/>
  </p:sldIdLst>
  <p:sldSz cx="6858000" cy="9144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A48"/>
    <a:srgbClr val="009E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2" autoAdjust="0"/>
    <p:restoredTop sz="98937" autoAdjust="0"/>
  </p:normalViewPr>
  <p:slideViewPr>
    <p:cSldViewPr>
      <p:cViewPr varScale="1">
        <p:scale>
          <a:sx n="93" d="100"/>
          <a:sy n="93" d="100"/>
        </p:scale>
        <p:origin x="918" y="1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Propofol&#49892;&#54744;\MTT\20161109_Cal-OB_propofol_24h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Propofol&#49892;&#54744;\MTT\20161111_Cal-OB_propofol_day0,1,2,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45796;&#47480;%20&#44368;&#49688;&#45784;&#44284;%20&#50672;&#44396;&#46308;\&#50980;&#51648;&#50689;&#44368;&#49688;&#45784;\propofol_OB&#45436;&#47928;\propofol_OB_ALP%20activity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45796;&#47480;%20&#44368;&#49688;&#45784;&#44284;%20&#50672;&#44396;&#46308;\&#50980;&#51648;&#50689;&#44368;&#49688;&#45784;\propofol_OB&#45436;&#47928;\Propofol_RANKL_OPG%20ratio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45796;&#47480;%20&#44368;&#49688;&#45784;&#44284;%20&#50672;&#44396;&#46308;\&#50980;&#51648;&#50689;&#44368;&#49688;&#45784;\propofol_OB&#45436;&#47928;\CM%20&#52376;&#47532;%20&#54980;%20OC%20numbe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errBars>
            <c:errBarType val="plus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numRef>
              <c:f>Sheet1!$B$12:$B$17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20</c:v>
                </c:pt>
                <c:pt idx="4">
                  <c:v>50</c:v>
                </c:pt>
                <c:pt idx="5">
                  <c:v>100</c:v>
                </c:pt>
              </c:numCache>
            </c:numRef>
          </c:cat>
          <c:val>
            <c:numRef>
              <c:f>Sheet1!$F$12:$F$17</c:f>
              <c:numCache>
                <c:formatCode>General</c:formatCode>
                <c:ptCount val="6"/>
                <c:pt idx="0">
                  <c:v>0.4256666666666668</c:v>
                </c:pt>
                <c:pt idx="1">
                  <c:v>0.46</c:v>
                </c:pt>
                <c:pt idx="2">
                  <c:v>0.4366666666666667</c:v>
                </c:pt>
                <c:pt idx="3">
                  <c:v>0.46400000000000002</c:v>
                </c:pt>
                <c:pt idx="4">
                  <c:v>0.44166666666666671</c:v>
                </c:pt>
                <c:pt idx="5">
                  <c:v>0.42766666666666681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272774496"/>
        <c:axId val="-1272775584"/>
      </c:barChart>
      <c:catAx>
        <c:axId val="-12727744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 sz="11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Propofol</a:t>
                </a:r>
                <a:r>
                  <a:rPr lang="en-US" altLang="ko-KR" sz="1100" b="1" baseline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altLang="ko-KR" sz="1100" b="1" baseline="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맑은 고딕" panose="020B0503020000020004" pitchFamily="50" charset="-127"/>
                    <a:cs typeface="Times New Roman" panose="02020603050405020304" pitchFamily="18" charset="0"/>
                  </a:rPr>
                  <a:t>µM)</a:t>
                </a:r>
                <a:endParaRPr lang="ko-KR" altLang="en-US" sz="11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0.43499992467880211"/>
              <c:y val="0.8872903010776580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in"/>
        <c:minorTickMark val="none"/>
        <c:tickLblPos val="nextTo"/>
        <c:spPr>
          <a:noFill/>
          <a:ln w="254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ko-KR"/>
          </a:p>
        </c:txPr>
        <c:crossAx val="-1272775584"/>
        <c:crosses val="autoZero"/>
        <c:auto val="1"/>
        <c:lblAlgn val="ctr"/>
        <c:lblOffset val="100"/>
        <c:noMultiLvlLbl val="0"/>
      </c:catAx>
      <c:valAx>
        <c:axId val="-127277558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 sz="11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Absorbance</a:t>
                </a:r>
                <a:r>
                  <a:rPr lang="en-US" altLang="ko-KR" sz="1100" b="1" baseline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(A570nm)</a:t>
                </a:r>
                <a:endParaRPr lang="ko-KR" altLang="en-US" sz="11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in"/>
        <c:minorTickMark val="none"/>
        <c:tickLblPos val="nextTo"/>
        <c:spPr>
          <a:noFill/>
          <a:ln w="254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ko-KR"/>
          </a:p>
        </c:txPr>
        <c:crossAx val="-1272774496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 sz="1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Propofol</a:t>
            </a:r>
            <a:r>
              <a:rPr lang="en-US" altLang="ko-KR" sz="1100" b="1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ko-KR" sz="1100" b="1" baseline="0" dirty="0">
                <a:solidFill>
                  <a:schemeClr val="tx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µM)</a:t>
            </a:r>
            <a:endParaRPr lang="ko-KR" altLang="en-US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77311166666666664"/>
          <c:y val="9.659404761904762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v>0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errBars>
            <c:errDir val="y"/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(Sheet1!$A$3,Sheet1!$A$12,Sheet1!$A$21,Sheet1!$A$30)</c:f>
              <c:strCache>
                <c:ptCount val="4"/>
                <c:pt idx="0">
                  <c:v>day0</c:v>
                </c:pt>
                <c:pt idx="1">
                  <c:v>day1</c:v>
                </c:pt>
                <c:pt idx="2">
                  <c:v>day2</c:v>
                </c:pt>
                <c:pt idx="3">
                  <c:v>day3</c:v>
                </c:pt>
              </c:strCache>
            </c:strRef>
          </c:cat>
          <c:val>
            <c:numRef>
              <c:f>(Sheet1!$F$3,Sheet1!$F$12,Sheet1!$F$21,Sheet1!$F$30)</c:f>
              <c:numCache>
                <c:formatCode>General</c:formatCode>
                <c:ptCount val="4"/>
                <c:pt idx="0">
                  <c:v>0.20099999999999998</c:v>
                </c:pt>
                <c:pt idx="1">
                  <c:v>0.42566666666666669</c:v>
                </c:pt>
                <c:pt idx="2">
                  <c:v>1.0386666666666666</c:v>
                </c:pt>
                <c:pt idx="3">
                  <c:v>1.5973333333333333</c:v>
                </c:pt>
              </c:numCache>
            </c:numRef>
          </c:val>
          <c:smooth val="0"/>
        </c:ser>
        <c:ser>
          <c:idx val="2"/>
          <c:order val="1"/>
          <c:tx>
            <c:v>5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errBars>
            <c:errDir val="y"/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(Sheet1!$A$3,Sheet1!$A$12,Sheet1!$A$21,Sheet1!$A$30)</c:f>
              <c:strCache>
                <c:ptCount val="4"/>
                <c:pt idx="0">
                  <c:v>day0</c:v>
                </c:pt>
                <c:pt idx="1">
                  <c:v>day1</c:v>
                </c:pt>
                <c:pt idx="2">
                  <c:v>day2</c:v>
                </c:pt>
                <c:pt idx="3">
                  <c:v>day3</c:v>
                </c:pt>
              </c:strCache>
            </c:strRef>
          </c:cat>
          <c:val>
            <c:numRef>
              <c:f>(Sheet1!$F$4,Sheet1!$F$13,Sheet1!$F$22,Sheet1!$F$31)</c:f>
              <c:numCache>
                <c:formatCode>General</c:formatCode>
                <c:ptCount val="4"/>
                <c:pt idx="0">
                  <c:v>0.19633333333333333</c:v>
                </c:pt>
                <c:pt idx="1">
                  <c:v>0.45999999999999996</c:v>
                </c:pt>
                <c:pt idx="2">
                  <c:v>1.0216666666666667</c:v>
                </c:pt>
                <c:pt idx="3">
                  <c:v>1.6423333333333332</c:v>
                </c:pt>
              </c:numCache>
            </c:numRef>
          </c:val>
          <c:smooth val="0"/>
        </c:ser>
        <c:ser>
          <c:idx val="3"/>
          <c:order val="2"/>
          <c:tx>
            <c:v>10</c:v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errBars>
            <c:errDir val="y"/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(Sheet1!$A$3,Sheet1!$A$12,Sheet1!$A$21,Sheet1!$A$30)</c:f>
              <c:strCache>
                <c:ptCount val="4"/>
                <c:pt idx="0">
                  <c:v>day0</c:v>
                </c:pt>
                <c:pt idx="1">
                  <c:v>day1</c:v>
                </c:pt>
                <c:pt idx="2">
                  <c:v>day2</c:v>
                </c:pt>
                <c:pt idx="3">
                  <c:v>day3</c:v>
                </c:pt>
              </c:strCache>
            </c:strRef>
          </c:cat>
          <c:val>
            <c:numRef>
              <c:f>(Sheet1!$F$5,Sheet1!$F$14,Sheet1!$F$23,Sheet1!$F$32)</c:f>
              <c:numCache>
                <c:formatCode>General</c:formatCode>
                <c:ptCount val="4"/>
                <c:pt idx="0">
                  <c:v>0.20566666666666666</c:v>
                </c:pt>
                <c:pt idx="1">
                  <c:v>0.43666666666666659</c:v>
                </c:pt>
                <c:pt idx="2">
                  <c:v>0.93399999999999983</c:v>
                </c:pt>
                <c:pt idx="3">
                  <c:v>1.3446666666666669</c:v>
                </c:pt>
              </c:numCache>
            </c:numRef>
          </c:val>
          <c:smooth val="0"/>
        </c:ser>
        <c:ser>
          <c:idx val="4"/>
          <c:order val="3"/>
          <c:tx>
            <c:v>20</c:v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errBars>
            <c:errDir val="y"/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(Sheet1!$A$3,Sheet1!$A$12,Sheet1!$A$21,Sheet1!$A$30)</c:f>
              <c:strCache>
                <c:ptCount val="4"/>
                <c:pt idx="0">
                  <c:v>day0</c:v>
                </c:pt>
                <c:pt idx="1">
                  <c:v>day1</c:v>
                </c:pt>
                <c:pt idx="2">
                  <c:v>day2</c:v>
                </c:pt>
                <c:pt idx="3">
                  <c:v>day3</c:v>
                </c:pt>
              </c:strCache>
            </c:strRef>
          </c:cat>
          <c:val>
            <c:numRef>
              <c:f>(Sheet1!$F$6,Sheet1!$F$15,Sheet1!$F$24,Sheet1!$F$33)</c:f>
              <c:numCache>
                <c:formatCode>General</c:formatCode>
                <c:ptCount val="4"/>
                <c:pt idx="0">
                  <c:v>0.19933333333333333</c:v>
                </c:pt>
                <c:pt idx="1">
                  <c:v>0.46399999999999997</c:v>
                </c:pt>
                <c:pt idx="2">
                  <c:v>0.91299999999999992</c:v>
                </c:pt>
                <c:pt idx="3">
                  <c:v>1.5103333333333333</c:v>
                </c:pt>
              </c:numCache>
            </c:numRef>
          </c:val>
          <c:smooth val="0"/>
        </c:ser>
        <c:ser>
          <c:idx val="5"/>
          <c:order val="4"/>
          <c:tx>
            <c:v>50</c:v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errBars>
            <c:errDir val="y"/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(Sheet1!$A$3,Sheet1!$A$12,Sheet1!$A$21,Sheet1!$A$30)</c:f>
              <c:strCache>
                <c:ptCount val="4"/>
                <c:pt idx="0">
                  <c:v>day0</c:v>
                </c:pt>
                <c:pt idx="1">
                  <c:v>day1</c:v>
                </c:pt>
                <c:pt idx="2">
                  <c:v>day2</c:v>
                </c:pt>
                <c:pt idx="3">
                  <c:v>day3</c:v>
                </c:pt>
              </c:strCache>
            </c:strRef>
          </c:cat>
          <c:val>
            <c:numRef>
              <c:f>(Sheet1!$F$7,Sheet1!$F$16,Sheet1!$F$25,Sheet1!$F$34)</c:f>
              <c:numCache>
                <c:formatCode>General</c:formatCode>
                <c:ptCount val="4"/>
                <c:pt idx="0">
                  <c:v>0.19899999999999998</c:v>
                </c:pt>
                <c:pt idx="1">
                  <c:v>0.44166666666666665</c:v>
                </c:pt>
                <c:pt idx="2">
                  <c:v>0.99433333333333318</c:v>
                </c:pt>
                <c:pt idx="3">
                  <c:v>1.4770000000000001</c:v>
                </c:pt>
              </c:numCache>
            </c:numRef>
          </c:val>
          <c:smooth val="0"/>
        </c:ser>
        <c:ser>
          <c:idx val="6"/>
          <c:order val="5"/>
          <c:tx>
            <c:v>100</c:v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errBars>
            <c:errDir val="y"/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(Sheet1!$A$3,Sheet1!$A$12,Sheet1!$A$21,Sheet1!$A$30)</c:f>
              <c:strCache>
                <c:ptCount val="4"/>
                <c:pt idx="0">
                  <c:v>day0</c:v>
                </c:pt>
                <c:pt idx="1">
                  <c:v>day1</c:v>
                </c:pt>
                <c:pt idx="2">
                  <c:v>day2</c:v>
                </c:pt>
                <c:pt idx="3">
                  <c:v>day3</c:v>
                </c:pt>
              </c:strCache>
            </c:strRef>
          </c:cat>
          <c:val>
            <c:numRef>
              <c:f>(Sheet1!$F$8,Sheet1!$F$17,Sheet1!$F$26,Sheet1!$F$35)</c:f>
              <c:numCache>
                <c:formatCode>General</c:formatCode>
                <c:ptCount val="4"/>
                <c:pt idx="0">
                  <c:v>0.17600000000000002</c:v>
                </c:pt>
                <c:pt idx="1">
                  <c:v>0.42766666666666669</c:v>
                </c:pt>
                <c:pt idx="2">
                  <c:v>1.0076666666666665</c:v>
                </c:pt>
                <c:pt idx="3">
                  <c:v>1.5976666666666668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272769600"/>
        <c:axId val="-1272769056"/>
      </c:lineChart>
      <c:catAx>
        <c:axId val="-127276960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254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ko-KR"/>
          </a:p>
        </c:txPr>
        <c:crossAx val="-1272769056"/>
        <c:crosses val="autoZero"/>
        <c:auto val="1"/>
        <c:lblAlgn val="ctr"/>
        <c:lblOffset val="100"/>
        <c:noMultiLvlLbl val="0"/>
      </c:catAx>
      <c:valAx>
        <c:axId val="-127276905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 sz="11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Cell</a:t>
                </a:r>
                <a:r>
                  <a:rPr lang="en-US" altLang="ko-KR" sz="1100" b="1" baseline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ko-KR" sz="1100" b="1" baseline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proliferation (A570nm)</a:t>
                </a:r>
                <a:endParaRPr lang="ko-KR" altLang="en-US" sz="11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in"/>
        <c:minorTickMark val="none"/>
        <c:tickLblPos val="nextTo"/>
        <c:spPr>
          <a:noFill/>
          <a:ln w="254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ko-KR"/>
          </a:p>
        </c:txPr>
        <c:crossAx val="-1272769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80694640559651076"/>
          <c:y val="0.17772161117900481"/>
          <c:w val="0.12762627629188156"/>
          <c:h val="0.41976632226048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409623918901568E-2"/>
          <c:y val="5.1342592592592592E-2"/>
          <c:w val="0.74668352143758554"/>
          <c:h val="0.831929498396033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Sheet1!$A$12</c:f>
              <c:strCache>
                <c:ptCount val="1"/>
                <c:pt idx="0">
                  <c:v>Control</c:v>
                </c:pt>
              </c:strCache>
            </c:strRef>
          </c:tx>
          <c:invertIfNegative val="0"/>
          <c:errBars>
            <c:errBarType val="both"/>
            <c:errValType val="cust"/>
            <c:noEndCap val="0"/>
            <c:plus>
              <c:numRef>
                <c:f>Sheet1!$E$12:$G$12</c:f>
                <c:numCache>
                  <c:formatCode>General</c:formatCode>
                  <c:ptCount val="3"/>
                  <c:pt idx="0">
                    <c:v>19.553345834749958</c:v>
                  </c:pt>
                  <c:pt idx="1">
                    <c:v>10.583005244258363</c:v>
                  </c:pt>
                  <c:pt idx="2">
                    <c:v>8.0829037686547611</c:v>
                  </c:pt>
                </c:numCache>
              </c:numRef>
            </c:plus>
            <c:minus>
              <c:numRef>
                <c:f>Sheet1!$E$12:$G$12</c:f>
                <c:numCache>
                  <c:formatCode>General</c:formatCode>
                  <c:ptCount val="3"/>
                  <c:pt idx="0">
                    <c:v>19.553345834749958</c:v>
                  </c:pt>
                  <c:pt idx="1">
                    <c:v>10.583005244258363</c:v>
                  </c:pt>
                  <c:pt idx="2">
                    <c:v>8.0829037686547611</c:v>
                  </c:pt>
                </c:numCache>
              </c:numRef>
            </c:minus>
          </c:errBars>
          <c:cat>
            <c:strRef>
              <c:f>Sheet1!$B$11:$D$11</c:f>
              <c:strCache>
                <c:ptCount val="3"/>
                <c:pt idx="0">
                  <c:v>day 0</c:v>
                </c:pt>
                <c:pt idx="1">
                  <c:v>day 4</c:v>
                </c:pt>
                <c:pt idx="2">
                  <c:v>day 8</c:v>
                </c:pt>
              </c:strCache>
            </c:strRef>
          </c:cat>
          <c:val>
            <c:numRef>
              <c:f>Sheet1!$B$12:$D$12</c:f>
              <c:numCache>
                <c:formatCode>General</c:formatCode>
                <c:ptCount val="3"/>
                <c:pt idx="0">
                  <c:v>39.666666666666664</c:v>
                </c:pt>
                <c:pt idx="1">
                  <c:v>75</c:v>
                </c:pt>
                <c:pt idx="2">
                  <c:v>137.66666666666666</c:v>
                </c:pt>
              </c:numCache>
            </c:numRef>
          </c:val>
        </c:ser>
        <c:ser>
          <c:idx val="1"/>
          <c:order val="1"/>
          <c:tx>
            <c:strRef>
              <c:f>Sheet1!$A$13</c:f>
              <c:strCache>
                <c:ptCount val="1"/>
                <c:pt idx="0">
                  <c:v>OM</c:v>
                </c:pt>
              </c:strCache>
            </c:strRef>
          </c:tx>
          <c:invertIfNegative val="0"/>
          <c:errBars>
            <c:errBarType val="both"/>
            <c:errValType val="cust"/>
            <c:noEndCap val="0"/>
            <c:plus>
              <c:numRef>
                <c:f>Sheet1!$E$13:$G$13</c:f>
                <c:numCache>
                  <c:formatCode>General</c:formatCode>
                  <c:ptCount val="3"/>
                  <c:pt idx="0">
                    <c:v>8</c:v>
                  </c:pt>
                  <c:pt idx="1">
                    <c:v>18.009256878986765</c:v>
                  </c:pt>
                  <c:pt idx="2">
                    <c:v>29.546573405388315</c:v>
                  </c:pt>
                </c:numCache>
              </c:numRef>
            </c:plus>
            <c:minus>
              <c:numRef>
                <c:f>Sheet1!$E$13:$G$13</c:f>
                <c:numCache>
                  <c:formatCode>General</c:formatCode>
                  <c:ptCount val="3"/>
                  <c:pt idx="0">
                    <c:v>8</c:v>
                  </c:pt>
                  <c:pt idx="1">
                    <c:v>18.009256878986765</c:v>
                  </c:pt>
                  <c:pt idx="2">
                    <c:v>29.546573405388315</c:v>
                  </c:pt>
                </c:numCache>
              </c:numRef>
            </c:minus>
          </c:errBars>
          <c:cat>
            <c:strRef>
              <c:f>Sheet1!$B$11:$D$11</c:f>
              <c:strCache>
                <c:ptCount val="3"/>
                <c:pt idx="0">
                  <c:v>day 0</c:v>
                </c:pt>
                <c:pt idx="1">
                  <c:v>day 4</c:v>
                </c:pt>
                <c:pt idx="2">
                  <c:v>day 8</c:v>
                </c:pt>
              </c:strCache>
            </c:strRef>
          </c:cat>
          <c:val>
            <c:numRef>
              <c:f>Sheet1!$B$13:$D$13</c:f>
              <c:numCache>
                <c:formatCode>General</c:formatCode>
                <c:ptCount val="3"/>
                <c:pt idx="0">
                  <c:v>47</c:v>
                </c:pt>
                <c:pt idx="1">
                  <c:v>140.66666666666666</c:v>
                </c:pt>
                <c:pt idx="2">
                  <c:v>269</c:v>
                </c:pt>
              </c:numCache>
            </c:numRef>
          </c:val>
        </c:ser>
        <c:ser>
          <c:idx val="2"/>
          <c:order val="2"/>
          <c:tx>
            <c:strRef>
              <c:f>Sheet1!$A$14</c:f>
              <c:strCache>
                <c:ptCount val="1"/>
                <c:pt idx="0">
                  <c:v>OM+Propofol 5 mM</c:v>
                </c:pt>
              </c:strCache>
            </c:strRef>
          </c:tx>
          <c:invertIfNegative val="0"/>
          <c:errBars>
            <c:errBarType val="both"/>
            <c:errValType val="cust"/>
            <c:noEndCap val="0"/>
            <c:plus>
              <c:numRef>
                <c:f>Sheet1!$E$14:$G$14</c:f>
                <c:numCache>
                  <c:formatCode>General</c:formatCode>
                  <c:ptCount val="3"/>
                  <c:pt idx="0">
                    <c:v>8.5049005481153781</c:v>
                  </c:pt>
                  <c:pt idx="1">
                    <c:v>11.590225767142472</c:v>
                  </c:pt>
                  <c:pt idx="2">
                    <c:v>22.590558499809902</c:v>
                  </c:pt>
                </c:numCache>
              </c:numRef>
            </c:plus>
            <c:minus>
              <c:numRef>
                <c:f>Sheet1!$E$14:$G$14</c:f>
                <c:numCache>
                  <c:formatCode>General</c:formatCode>
                  <c:ptCount val="3"/>
                  <c:pt idx="0">
                    <c:v>8.5049005481153781</c:v>
                  </c:pt>
                  <c:pt idx="1">
                    <c:v>11.590225767142472</c:v>
                  </c:pt>
                  <c:pt idx="2">
                    <c:v>22.590558499809902</c:v>
                  </c:pt>
                </c:numCache>
              </c:numRef>
            </c:minus>
          </c:errBars>
          <c:cat>
            <c:strRef>
              <c:f>Sheet1!$B$11:$D$11</c:f>
              <c:strCache>
                <c:ptCount val="3"/>
                <c:pt idx="0">
                  <c:v>day 0</c:v>
                </c:pt>
                <c:pt idx="1">
                  <c:v>day 4</c:v>
                </c:pt>
                <c:pt idx="2">
                  <c:v>day 8</c:v>
                </c:pt>
              </c:strCache>
            </c:strRef>
          </c:cat>
          <c:val>
            <c:numRef>
              <c:f>Sheet1!$B$14:$D$14</c:f>
              <c:numCache>
                <c:formatCode>General</c:formatCode>
                <c:ptCount val="3"/>
                <c:pt idx="0">
                  <c:v>35.666666666666664</c:v>
                </c:pt>
                <c:pt idx="1">
                  <c:v>145.33333333333334</c:v>
                </c:pt>
                <c:pt idx="2">
                  <c:v>245.66666666666666</c:v>
                </c:pt>
              </c:numCache>
            </c:numRef>
          </c:val>
        </c:ser>
        <c:ser>
          <c:idx val="3"/>
          <c:order val="3"/>
          <c:tx>
            <c:strRef>
              <c:f>Sheet1!$A$15</c:f>
              <c:strCache>
                <c:ptCount val="1"/>
                <c:pt idx="0">
                  <c:v>OM+P20</c:v>
                </c:pt>
              </c:strCache>
            </c:strRef>
          </c:tx>
          <c:invertIfNegative val="0"/>
          <c:errBars>
            <c:errBarType val="both"/>
            <c:errValType val="cust"/>
            <c:noEndCap val="0"/>
            <c:plus>
              <c:numRef>
                <c:f>Sheet1!$E$15:$G$15</c:f>
                <c:numCache>
                  <c:formatCode>General</c:formatCode>
                  <c:ptCount val="3"/>
                  <c:pt idx="0">
                    <c:v>9.7125348562223177</c:v>
                  </c:pt>
                  <c:pt idx="1">
                    <c:v>17.058722109231979</c:v>
                  </c:pt>
                  <c:pt idx="2">
                    <c:v>21.571586249817916</c:v>
                  </c:pt>
                </c:numCache>
              </c:numRef>
            </c:plus>
            <c:minus>
              <c:numRef>
                <c:f>Sheet1!$E$15:$G$15</c:f>
                <c:numCache>
                  <c:formatCode>General</c:formatCode>
                  <c:ptCount val="3"/>
                  <c:pt idx="0">
                    <c:v>9.7125348562223177</c:v>
                  </c:pt>
                  <c:pt idx="1">
                    <c:v>17.058722109231979</c:v>
                  </c:pt>
                  <c:pt idx="2">
                    <c:v>21.571586249817916</c:v>
                  </c:pt>
                </c:numCache>
              </c:numRef>
            </c:minus>
          </c:errBars>
          <c:cat>
            <c:strRef>
              <c:f>Sheet1!$B$11:$D$11</c:f>
              <c:strCache>
                <c:ptCount val="3"/>
                <c:pt idx="0">
                  <c:v>day 0</c:v>
                </c:pt>
                <c:pt idx="1">
                  <c:v>day 4</c:v>
                </c:pt>
                <c:pt idx="2">
                  <c:v>day 8</c:v>
                </c:pt>
              </c:strCache>
            </c:strRef>
          </c:cat>
          <c:val>
            <c:numRef>
              <c:f>Sheet1!$B$15:$D$15</c:f>
              <c:numCache>
                <c:formatCode>General</c:formatCode>
                <c:ptCount val="3"/>
                <c:pt idx="0">
                  <c:v>47.333333333333336</c:v>
                </c:pt>
                <c:pt idx="1">
                  <c:v>139</c:v>
                </c:pt>
                <c:pt idx="2">
                  <c:v>270.33333333333331</c:v>
                </c:pt>
              </c:numCache>
            </c:numRef>
          </c:val>
        </c:ser>
        <c:ser>
          <c:idx val="4"/>
          <c:order val="4"/>
          <c:tx>
            <c:strRef>
              <c:f>Sheet1!$A$16</c:f>
              <c:strCache>
                <c:ptCount val="1"/>
                <c:pt idx="0">
                  <c:v>OM+P50</c:v>
                </c:pt>
              </c:strCache>
            </c:strRef>
          </c:tx>
          <c:invertIfNegative val="0"/>
          <c:errBars>
            <c:errBarType val="both"/>
            <c:errValType val="cust"/>
            <c:noEndCap val="0"/>
            <c:plus>
              <c:numRef>
                <c:f>Sheet1!$E$16:$G$16</c:f>
                <c:numCache>
                  <c:formatCode>General</c:formatCode>
                  <c:ptCount val="3"/>
                  <c:pt idx="0">
                    <c:v>8.6216781042517177</c:v>
                  </c:pt>
                  <c:pt idx="1">
                    <c:v>7.6376261582597333</c:v>
                  </c:pt>
                  <c:pt idx="2">
                    <c:v>4.7258156262526079</c:v>
                  </c:pt>
                </c:numCache>
              </c:numRef>
            </c:plus>
            <c:minus>
              <c:numRef>
                <c:f>Sheet1!$E$16:$G$16</c:f>
                <c:numCache>
                  <c:formatCode>General</c:formatCode>
                  <c:ptCount val="3"/>
                  <c:pt idx="0">
                    <c:v>8.6216781042517177</c:v>
                  </c:pt>
                  <c:pt idx="1">
                    <c:v>7.6376261582597333</c:v>
                  </c:pt>
                  <c:pt idx="2">
                    <c:v>4.7258156262526079</c:v>
                  </c:pt>
                </c:numCache>
              </c:numRef>
            </c:minus>
          </c:errBars>
          <c:cat>
            <c:strRef>
              <c:f>Sheet1!$B$11:$D$11</c:f>
              <c:strCache>
                <c:ptCount val="3"/>
                <c:pt idx="0">
                  <c:v>day 0</c:v>
                </c:pt>
                <c:pt idx="1">
                  <c:v>day 4</c:v>
                </c:pt>
                <c:pt idx="2">
                  <c:v>day 8</c:v>
                </c:pt>
              </c:strCache>
            </c:strRef>
          </c:cat>
          <c:val>
            <c:numRef>
              <c:f>Sheet1!$B$16:$D$16</c:f>
              <c:numCache>
                <c:formatCode>General</c:formatCode>
                <c:ptCount val="3"/>
                <c:pt idx="0">
                  <c:v>42.666666666666664</c:v>
                </c:pt>
                <c:pt idx="1">
                  <c:v>142.66666666666666</c:v>
                </c:pt>
                <c:pt idx="2">
                  <c:v>246.33333333333334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272773408"/>
        <c:axId val="-1272771232"/>
      </c:barChart>
      <c:catAx>
        <c:axId val="-12727734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ko-KR"/>
          </a:p>
        </c:txPr>
        <c:crossAx val="-1272771232"/>
        <c:crosses val="autoZero"/>
        <c:auto val="1"/>
        <c:lblAlgn val="ctr"/>
        <c:lblOffset val="100"/>
        <c:noMultiLvlLbl val="0"/>
      </c:catAx>
      <c:valAx>
        <c:axId val="-12727712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ko-KR"/>
          </a:p>
        </c:txPr>
        <c:crossAx val="-12727734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2304313042046102E-2"/>
          <c:y val="4.5336468358121919E-2"/>
          <c:w val="0.31112455891150903"/>
          <c:h val="0.41858595800524934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Sheet1!$B$26</c:f>
              <c:strCache>
                <c:ptCount val="1"/>
                <c:pt idx="0">
                  <c:v>RANKL</c:v>
                </c:pt>
              </c:strCache>
            </c:strRef>
          </c:tx>
          <c:invertIfNegative val="0"/>
          <c:errBars>
            <c:errBarType val="both"/>
            <c:errValType val="cust"/>
            <c:noEndCap val="0"/>
            <c:plus>
              <c:numRef>
                <c:f>Sheet1!$I$14:$I$17</c:f>
                <c:numCache>
                  <c:formatCode>General</c:formatCode>
                  <c:ptCount val="4"/>
                  <c:pt idx="0">
                    <c:v>4.3194644620862505E-2</c:v>
                  </c:pt>
                  <c:pt idx="1">
                    <c:v>8.7270082294767584E-2</c:v>
                  </c:pt>
                  <c:pt idx="2">
                    <c:v>0.17495182863893685</c:v>
                  </c:pt>
                  <c:pt idx="3">
                    <c:v>0.25776095610405303</c:v>
                  </c:pt>
                </c:numCache>
              </c:numRef>
            </c:plus>
            <c:minus>
              <c:numRef>
                <c:f>Sheet1!$I$14:$I$17</c:f>
                <c:numCache>
                  <c:formatCode>General</c:formatCode>
                  <c:ptCount val="4"/>
                  <c:pt idx="0">
                    <c:v>4.3194644620862505E-2</c:v>
                  </c:pt>
                  <c:pt idx="1">
                    <c:v>8.7270082294767584E-2</c:v>
                  </c:pt>
                  <c:pt idx="2">
                    <c:v>0.17495182863893685</c:v>
                  </c:pt>
                  <c:pt idx="3">
                    <c:v>0.25776095610405303</c:v>
                  </c:pt>
                </c:numCache>
              </c:numRef>
            </c:minus>
          </c:errBars>
          <c:cat>
            <c:strRef>
              <c:f>Sheet1!$A$27:$A$30</c:f>
              <c:strCache>
                <c:ptCount val="4"/>
                <c:pt idx="0">
                  <c:v>Control</c:v>
                </c:pt>
                <c:pt idx="1">
                  <c:v>OM</c:v>
                </c:pt>
                <c:pt idx="2">
                  <c:v>OM+P20</c:v>
                </c:pt>
                <c:pt idx="3">
                  <c:v>OM+P50</c:v>
                </c:pt>
              </c:strCache>
            </c:strRef>
          </c:cat>
          <c:val>
            <c:numRef>
              <c:f>Sheet1!$B$27:$B$30</c:f>
              <c:numCache>
                <c:formatCode>General</c:formatCode>
                <c:ptCount val="4"/>
                <c:pt idx="0">
                  <c:v>3.528704567636606</c:v>
                </c:pt>
                <c:pt idx="1">
                  <c:v>5.2663980405009143</c:v>
                </c:pt>
                <c:pt idx="2">
                  <c:v>1.7877472401562251</c:v>
                </c:pt>
                <c:pt idx="3">
                  <c:v>1.1230016129032256</c:v>
                </c:pt>
              </c:numCache>
            </c:numRef>
          </c:val>
        </c:ser>
        <c:ser>
          <c:idx val="1"/>
          <c:order val="1"/>
          <c:tx>
            <c:strRef>
              <c:f>Sheet1!$C$26</c:f>
              <c:strCache>
                <c:ptCount val="1"/>
                <c:pt idx="0">
                  <c:v>OPG</c:v>
                </c:pt>
              </c:strCache>
            </c:strRef>
          </c:tx>
          <c:invertIfNegative val="0"/>
          <c:errBars>
            <c:errBarType val="both"/>
            <c:errValType val="cust"/>
            <c:noEndCap val="0"/>
            <c:plus>
              <c:numRef>
                <c:f>Sheet1!$I$20:$I$23</c:f>
                <c:numCache>
                  <c:formatCode>General</c:formatCode>
                  <c:ptCount val="4"/>
                  <c:pt idx="0">
                    <c:v>0.31305719740539428</c:v>
                  </c:pt>
                  <c:pt idx="1">
                    <c:v>9.6214145026433023E-2</c:v>
                  </c:pt>
                  <c:pt idx="2">
                    <c:v>1.8615042455075718E-2</c:v>
                  </c:pt>
                  <c:pt idx="3">
                    <c:v>0.59829392088851441</c:v>
                  </c:pt>
                </c:numCache>
              </c:numRef>
            </c:plus>
            <c:minus>
              <c:numRef>
                <c:f>Sheet1!$I$20:$I$23</c:f>
                <c:numCache>
                  <c:formatCode>General</c:formatCode>
                  <c:ptCount val="4"/>
                  <c:pt idx="0">
                    <c:v>0.31305719740539428</c:v>
                  </c:pt>
                  <c:pt idx="1">
                    <c:v>9.6214145026433023E-2</c:v>
                  </c:pt>
                  <c:pt idx="2">
                    <c:v>1.8615042455075718E-2</c:v>
                  </c:pt>
                  <c:pt idx="3">
                    <c:v>0.59829392088851441</c:v>
                  </c:pt>
                </c:numCache>
              </c:numRef>
            </c:minus>
          </c:errBars>
          <c:cat>
            <c:strRef>
              <c:f>Sheet1!$A$27:$A$30</c:f>
              <c:strCache>
                <c:ptCount val="4"/>
                <c:pt idx="0">
                  <c:v>Control</c:v>
                </c:pt>
                <c:pt idx="1">
                  <c:v>OM</c:v>
                </c:pt>
                <c:pt idx="2">
                  <c:v>OM+P20</c:v>
                </c:pt>
                <c:pt idx="3">
                  <c:v>OM+P50</c:v>
                </c:pt>
              </c:strCache>
            </c:strRef>
          </c:cat>
          <c:val>
            <c:numRef>
              <c:f>Sheet1!$C$27:$C$30</c:f>
              <c:numCache>
                <c:formatCode>General</c:formatCode>
                <c:ptCount val="4"/>
                <c:pt idx="0">
                  <c:v>1.0254083600685544</c:v>
                </c:pt>
                <c:pt idx="1">
                  <c:v>0.8874754200158691</c:v>
                </c:pt>
                <c:pt idx="2">
                  <c:v>1.8308994566661354</c:v>
                </c:pt>
                <c:pt idx="3">
                  <c:v>3.4649326164874554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272770144"/>
        <c:axId val="-1314076688"/>
      </c:barChart>
      <c:catAx>
        <c:axId val="-1272770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one"/>
        <c:spPr>
          <a:ln w="25400">
            <a:solidFill>
              <a:schemeClr val="tx1"/>
            </a:solidFill>
          </a:ln>
        </c:spPr>
        <c:crossAx val="-1314076688"/>
        <c:crosses val="autoZero"/>
        <c:auto val="1"/>
        <c:lblAlgn val="ctr"/>
        <c:lblOffset val="100"/>
        <c:noMultiLvlLbl val="0"/>
      </c:catAx>
      <c:valAx>
        <c:axId val="-13140766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5400">
            <a:solidFill>
              <a:schemeClr val="tx1"/>
            </a:solidFill>
          </a:ln>
        </c:spPr>
        <c:crossAx val="-127277014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ko-KR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</c:spPr>
          <c:invertIfNegative val="0"/>
          <c:errBars>
            <c:errBarType val="both"/>
            <c:errValType val="cust"/>
            <c:noEndCap val="0"/>
            <c:plus>
              <c:numRef>
                <c:f>Sheet1!$C$10:$C$13</c:f>
                <c:numCache>
                  <c:formatCode>General</c:formatCode>
                  <c:ptCount val="4"/>
                  <c:pt idx="0">
                    <c:v>18.083141320025124</c:v>
                  </c:pt>
                  <c:pt idx="1">
                    <c:v>17.616280348965049</c:v>
                  </c:pt>
                  <c:pt idx="2">
                    <c:v>13.527749258468683</c:v>
                  </c:pt>
                  <c:pt idx="3">
                    <c:v>6.5064070986477232</c:v>
                  </c:pt>
                </c:numCache>
              </c:numRef>
            </c:plus>
            <c:minus>
              <c:numRef>
                <c:f>Sheet1!$C$10:$C$13</c:f>
                <c:numCache>
                  <c:formatCode>General</c:formatCode>
                  <c:ptCount val="4"/>
                  <c:pt idx="0">
                    <c:v>18.083141320025124</c:v>
                  </c:pt>
                  <c:pt idx="1">
                    <c:v>17.616280348965049</c:v>
                  </c:pt>
                  <c:pt idx="2">
                    <c:v>13.527749258468683</c:v>
                  </c:pt>
                  <c:pt idx="3">
                    <c:v>6.5064070986477232</c:v>
                  </c:pt>
                </c:numCache>
              </c:numRef>
            </c:minus>
          </c:errBars>
          <c:cat>
            <c:strRef>
              <c:f>Sheet1!$A$10:$A$13</c:f>
              <c:strCache>
                <c:ptCount val="4"/>
                <c:pt idx="0">
                  <c:v>Control</c:v>
                </c:pt>
                <c:pt idx="1">
                  <c:v>OM only</c:v>
                </c:pt>
                <c:pt idx="2">
                  <c:v>OM + P 20</c:v>
                </c:pt>
                <c:pt idx="3">
                  <c:v>OM + P50</c:v>
                </c:pt>
              </c:strCache>
            </c:strRef>
          </c:cat>
          <c:val>
            <c:numRef>
              <c:f>Sheet1!$B$10:$B$13</c:f>
              <c:numCache>
                <c:formatCode>General</c:formatCode>
                <c:ptCount val="4"/>
                <c:pt idx="0">
                  <c:v>58</c:v>
                </c:pt>
                <c:pt idx="1">
                  <c:v>113.66666666666667</c:v>
                </c:pt>
                <c:pt idx="2">
                  <c:v>72</c:v>
                </c:pt>
                <c:pt idx="3">
                  <c:v>44.333333333333336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224285600"/>
        <c:axId val="-1224285056"/>
      </c:barChart>
      <c:catAx>
        <c:axId val="-1224285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one"/>
        <c:spPr>
          <a:ln w="25400">
            <a:solidFill>
              <a:schemeClr val="tx1"/>
            </a:solidFill>
          </a:ln>
        </c:spPr>
        <c:crossAx val="-1224285056"/>
        <c:crosses val="autoZero"/>
        <c:auto val="1"/>
        <c:lblAlgn val="ctr"/>
        <c:lblOffset val="100"/>
        <c:noMultiLvlLbl val="0"/>
      </c:catAx>
      <c:valAx>
        <c:axId val="-12242850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ko-KR"/>
          </a:p>
        </c:txPr>
        <c:crossAx val="-122428560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357CAC-4AC0-478A-AE01-53C8576F956F}" type="datetimeFigureOut">
              <a:rPr lang="ko-KR" altLang="en-US" smtClean="0"/>
              <a:pPr/>
              <a:t>2018-01-09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C259B-E543-4592-B32A-BD24B01B8D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139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D4C7-4B25-4866-986C-A03FC5ABE958}" type="datetimeFigureOut">
              <a:rPr lang="ko-KR" altLang="en-US" smtClean="0"/>
              <a:pPr/>
              <a:t>2018-01-09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575A-0E7F-4053-972E-B94C047464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D4C7-4B25-4866-986C-A03FC5ABE958}" type="datetimeFigureOut">
              <a:rPr lang="ko-KR" altLang="en-US" smtClean="0"/>
              <a:pPr/>
              <a:t>2018-01-09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575A-0E7F-4053-972E-B94C047464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D4C7-4B25-4866-986C-A03FC5ABE958}" type="datetimeFigureOut">
              <a:rPr lang="ko-KR" altLang="en-US" smtClean="0"/>
              <a:pPr/>
              <a:t>2018-01-09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575A-0E7F-4053-972E-B94C047464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D4C7-4B25-4866-986C-A03FC5ABE958}" type="datetimeFigureOut">
              <a:rPr lang="ko-KR" altLang="en-US" smtClean="0"/>
              <a:pPr/>
              <a:t>2018-01-09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575A-0E7F-4053-972E-B94C047464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D4C7-4B25-4866-986C-A03FC5ABE958}" type="datetimeFigureOut">
              <a:rPr lang="ko-KR" altLang="en-US" smtClean="0"/>
              <a:pPr/>
              <a:t>2018-01-09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575A-0E7F-4053-972E-B94C047464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D4C7-4B25-4866-986C-A03FC5ABE958}" type="datetimeFigureOut">
              <a:rPr lang="ko-KR" altLang="en-US" smtClean="0"/>
              <a:pPr/>
              <a:t>2018-01-09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575A-0E7F-4053-972E-B94C047464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D4C7-4B25-4866-986C-A03FC5ABE958}" type="datetimeFigureOut">
              <a:rPr lang="ko-KR" altLang="en-US" smtClean="0"/>
              <a:pPr/>
              <a:t>2018-01-09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575A-0E7F-4053-972E-B94C047464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D4C7-4B25-4866-986C-A03FC5ABE958}" type="datetimeFigureOut">
              <a:rPr lang="ko-KR" altLang="en-US" smtClean="0"/>
              <a:pPr/>
              <a:t>2018-01-09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575A-0E7F-4053-972E-B94C047464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D4C7-4B25-4866-986C-A03FC5ABE958}" type="datetimeFigureOut">
              <a:rPr lang="ko-KR" altLang="en-US" smtClean="0"/>
              <a:pPr/>
              <a:t>2018-01-09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575A-0E7F-4053-972E-B94C047464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1" y="1913468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D4C7-4B25-4866-986C-A03FC5ABE958}" type="datetimeFigureOut">
              <a:rPr lang="ko-KR" altLang="en-US" smtClean="0"/>
              <a:pPr/>
              <a:t>2018-01-09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575A-0E7F-4053-972E-B94C047464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D4C7-4B25-4866-986C-A03FC5ABE958}" type="datetimeFigureOut">
              <a:rPr lang="ko-KR" altLang="en-US" smtClean="0"/>
              <a:pPr/>
              <a:t>2018-01-09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575A-0E7F-4053-972E-B94C047464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FD4C7-4B25-4866-986C-A03FC5ABE958}" type="datetimeFigureOut">
              <a:rPr lang="ko-KR" altLang="en-US" smtClean="0"/>
              <a:pPr/>
              <a:t>2018-01-09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4575A-0E7F-4053-972E-B94C047464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microsoft.com/office/2007/relationships/hdphoto" Target="../media/hdphoto4.wdp"/><Relationship Id="rId3" Type="http://schemas.openxmlformats.org/officeDocument/2006/relationships/image" Target="../media/image2.jpeg"/><Relationship Id="rId7" Type="http://schemas.microsoft.com/office/2007/relationships/hdphoto" Target="../media/hdphoto1.wdp"/><Relationship Id="rId12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microsoft.com/office/2007/relationships/hdphoto" Target="../media/hdphoto3.wdp"/><Relationship Id="rId5" Type="http://schemas.openxmlformats.org/officeDocument/2006/relationships/image" Target="../media/image4.jpeg"/><Relationship Id="rId10" Type="http://schemas.openxmlformats.org/officeDocument/2006/relationships/image" Target="../media/image7.jpeg"/><Relationship Id="rId4" Type="http://schemas.openxmlformats.org/officeDocument/2006/relationships/image" Target="../media/image3.jpeg"/><Relationship Id="rId9" Type="http://schemas.microsoft.com/office/2007/relationships/hdphoto" Target="../media/hdphoto2.wdp"/><Relationship Id="rId1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microsoft.com/office/2007/relationships/hdphoto" Target="../media/hdphoto5.wdp"/><Relationship Id="rId7" Type="http://schemas.microsoft.com/office/2007/relationships/hdphoto" Target="../media/hdphoto7.wdp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microsoft.com/office/2007/relationships/hdphoto" Target="../media/hdphoto6.wdp"/><Relationship Id="rId10" Type="http://schemas.openxmlformats.org/officeDocument/2006/relationships/chart" Target="../charts/chart5.xml"/><Relationship Id="rId4" Type="http://schemas.openxmlformats.org/officeDocument/2006/relationships/image" Target="../media/image16.jpeg"/><Relationship Id="rId9" Type="http://schemas.microsoft.com/office/2007/relationships/hdphoto" Target="../media/hdphoto8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차트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1866256"/>
              </p:ext>
            </p:extLst>
          </p:nvPr>
        </p:nvGraphicFramePr>
        <p:xfrm>
          <a:off x="1304764" y="1259632"/>
          <a:ext cx="4248472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차트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7662858"/>
              </p:ext>
            </p:extLst>
          </p:nvPr>
        </p:nvGraphicFramePr>
        <p:xfrm>
          <a:off x="1268760" y="4932040"/>
          <a:ext cx="4536504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34683" y="765515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ko-KR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4622" y="462433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ko-KR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52936" y="8388424"/>
            <a:ext cx="1090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Figure 1.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29318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그룹 10"/>
          <p:cNvGrpSpPr/>
          <p:nvPr/>
        </p:nvGrpSpPr>
        <p:grpSpPr>
          <a:xfrm>
            <a:off x="620688" y="1382969"/>
            <a:ext cx="4868986" cy="2396943"/>
            <a:chOff x="451272" y="986825"/>
            <a:chExt cx="4868986" cy="2396943"/>
          </a:xfrm>
        </p:grpSpPr>
        <p:grpSp>
          <p:nvGrpSpPr>
            <p:cNvPr id="2" name="그룹 1"/>
            <p:cNvGrpSpPr/>
            <p:nvPr/>
          </p:nvGrpSpPr>
          <p:grpSpPr>
            <a:xfrm>
              <a:off x="1530008" y="1519224"/>
              <a:ext cx="3790250" cy="1864544"/>
              <a:chOff x="1061856" y="1500174"/>
              <a:chExt cx="3790250" cy="1864544"/>
            </a:xfrm>
          </p:grpSpPr>
          <p:pic>
            <p:nvPicPr>
              <p:cNvPr id="5" name="그림 4" descr="2.jp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061856" y="1500174"/>
                <a:ext cx="900000" cy="9000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pic>
            <p:nvPicPr>
              <p:cNvPr id="7" name="그림 6" descr="4.jp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022748" y="1500174"/>
                <a:ext cx="900000" cy="9000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pic>
            <p:nvPicPr>
              <p:cNvPr id="9" name="그림 8" descr="2.jp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2985350" y="1500174"/>
                <a:ext cx="900000" cy="9000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pic>
            <p:nvPicPr>
              <p:cNvPr id="12" name="그림 11" descr="5.jp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3952106" y="1500174"/>
                <a:ext cx="900000" cy="9000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pic>
            <p:nvPicPr>
              <p:cNvPr id="38" name="그림 37" descr="m9.jpg"/>
              <p:cNvPicPr preferRelativeResize="0">
                <a:picLocks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brightnessContrast bright="25000" contrast="10000"/>
                        </a14:imgEffect>
                      </a14:imgLayer>
                    </a14:imgProps>
                  </a:ext>
                </a:extLst>
              </a:blip>
              <a:srcRect b="5516"/>
              <a:stretch/>
            </p:blipFill>
            <p:spPr>
              <a:xfrm>
                <a:off x="2985350" y="2464718"/>
                <a:ext cx="900000" cy="9000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pic>
            <p:nvPicPr>
              <p:cNvPr id="47" name="그림 46" descr="h3.jpg"/>
              <p:cNvPicPr preferRelativeResize="0">
                <a:picLocks/>
              </p:cNvPicPr>
              <p:nvPr/>
            </p:nvPicPr>
            <p:blipFill rotWithShape="1"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rightnessContrast bright="25000" contrast="10000"/>
                        </a14:imgEffect>
                      </a14:imgLayer>
                    </a14:imgProps>
                  </a:ext>
                </a:extLst>
              </a:blip>
              <a:srcRect b="6073"/>
              <a:stretch/>
            </p:blipFill>
            <p:spPr>
              <a:xfrm>
                <a:off x="1061856" y="2458368"/>
                <a:ext cx="900000" cy="9000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pic>
            <p:nvPicPr>
              <p:cNvPr id="48" name="그림 47" descr="h6.jpg"/>
              <p:cNvPicPr preferRelativeResize="0">
                <a:picLocks/>
              </p:cNvPicPr>
              <p:nvPr/>
            </p:nvPicPr>
            <p:blipFill rotWithShape="1">
              <a:blip r:embed="rId10" cstate="print">
                <a:extLst>
                  <a:ext uri="{BEBA8EAE-BF5A-486C-A8C5-ECC9F3942E4B}">
                    <a14:imgProps xmlns:a14="http://schemas.microsoft.com/office/drawing/2010/main">
                      <a14:imgLayer r:embed="rId11">
                        <a14:imgEffect>
                          <a14:brightnessContrast bright="25000" contrast="10000"/>
                        </a14:imgEffect>
                      </a14:imgLayer>
                    </a14:imgProps>
                  </a:ext>
                </a:extLst>
              </a:blip>
              <a:srcRect b="3940"/>
              <a:stretch/>
            </p:blipFill>
            <p:spPr>
              <a:xfrm>
                <a:off x="2022748" y="2464718"/>
                <a:ext cx="900000" cy="9000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pic>
            <p:nvPicPr>
              <p:cNvPr id="49" name="그림 48" descr="h9.jpg"/>
              <p:cNvPicPr preferRelativeResize="0">
                <a:picLocks/>
              </p:cNvPicPr>
              <p:nvPr/>
            </p:nvPicPr>
            <p:blipFill rotWithShape="1">
              <a:blip r:embed="rId12" cstate="print">
                <a:extLst>
                  <a:ext uri="{BEBA8EAE-BF5A-486C-A8C5-ECC9F3942E4B}">
                    <a14:imgProps xmlns:a14="http://schemas.microsoft.com/office/drawing/2010/main">
                      <a14:imgLayer r:embed="rId13">
                        <a14:imgEffect>
                          <a14:brightnessContrast bright="25000" contrast="10000"/>
                        </a14:imgEffect>
                      </a14:imgLayer>
                    </a14:imgProps>
                  </a:ext>
                </a:extLst>
              </a:blip>
              <a:srcRect b="3519"/>
              <a:stretch/>
            </p:blipFill>
            <p:spPr>
              <a:xfrm>
                <a:off x="3952106" y="2464718"/>
                <a:ext cx="900000" cy="9000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</p:grpSp>
        <p:sp>
          <p:nvSpPr>
            <p:cNvPr id="13" name="TextBox 12"/>
            <p:cNvSpPr txBox="1"/>
            <p:nvPr/>
          </p:nvSpPr>
          <p:spPr>
            <a:xfrm>
              <a:off x="900212" y="1803251"/>
              <a:ext cx="6190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Day 4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99612" y="2759100"/>
              <a:ext cx="6190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Day 8</a:t>
              </a: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1545109" y="1269157"/>
              <a:ext cx="87321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직선 연결선 9"/>
            <p:cNvCxnSpPr/>
            <p:nvPr/>
          </p:nvCxnSpPr>
          <p:spPr>
            <a:xfrm>
              <a:off x="2509950" y="1269157"/>
              <a:ext cx="27383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650567" y="986825"/>
              <a:ext cx="65594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Control</a:t>
              </a:r>
              <a:endPara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064912" y="992158"/>
              <a:ext cx="16834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Osteogenic media (OM)</a:t>
              </a:r>
              <a:endPara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51272" y="1225724"/>
              <a:ext cx="11208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Propofol</a:t>
              </a:r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en-US" altLang="ko-KR" sz="1200" dirty="0" err="1" smtClean="0">
                  <a:latin typeface="Symbol" panose="05050102010706020507" pitchFamily="18" charset="2"/>
                  <a:cs typeface="Times New Roman" panose="02020603050405020304" pitchFamily="18" charset="0"/>
                </a:rPr>
                <a:t>m</a:t>
              </a:r>
              <a:r>
                <a:rPr lang="en-US" altLang="ko-K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850038" y="1254299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811542" y="125963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750940" y="1252632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</a:t>
              </a:r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712444" y="1254299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7" name="그룹 36"/>
          <p:cNvGrpSpPr/>
          <p:nvPr/>
        </p:nvGrpSpPr>
        <p:grpSpPr>
          <a:xfrm>
            <a:off x="987730" y="5069160"/>
            <a:ext cx="5720587" cy="2743200"/>
            <a:chOff x="620688" y="3196952"/>
            <a:chExt cx="5720587" cy="2743200"/>
          </a:xfrm>
        </p:grpSpPr>
        <p:grpSp>
          <p:nvGrpSpPr>
            <p:cNvPr id="27" name="그룹 26"/>
            <p:cNvGrpSpPr/>
            <p:nvPr/>
          </p:nvGrpSpPr>
          <p:grpSpPr>
            <a:xfrm>
              <a:off x="620688" y="3196952"/>
              <a:ext cx="5720587" cy="2743200"/>
              <a:chOff x="558205" y="2987824"/>
              <a:chExt cx="5720587" cy="2743200"/>
            </a:xfrm>
          </p:grpSpPr>
          <p:graphicFrame>
            <p:nvGraphicFramePr>
              <p:cNvPr id="4" name="차트 3"/>
              <p:cNvGraphicFramePr>
                <a:graphicFrameLocks/>
              </p:cNvGraphicFramePr>
              <p:nvPr>
                <p:extLst/>
              </p:nvPr>
            </p:nvGraphicFramePr>
            <p:xfrm>
              <a:off x="878193" y="2987824"/>
              <a:ext cx="5400599" cy="27432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14"/>
              </a:graphicData>
            </a:graphic>
          </p:graphicFrame>
          <p:sp>
            <p:nvSpPr>
              <p:cNvPr id="17" name="TextBox 16"/>
              <p:cNvSpPr txBox="1"/>
              <p:nvPr/>
            </p:nvSpPr>
            <p:spPr>
              <a:xfrm>
                <a:off x="1676425" y="3097932"/>
                <a:ext cx="614271" cy="2616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Control</a:t>
                </a:r>
                <a:endParaRPr lang="ko-KR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681758" y="3328814"/>
                <a:ext cx="412292" cy="2616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OM</a:t>
                </a:r>
                <a:endParaRPr lang="ko-KR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681758" y="3552324"/>
                <a:ext cx="1430200" cy="2616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OM + </a:t>
                </a:r>
                <a:r>
                  <a:rPr lang="en-US" altLang="ko-KR" sz="11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Propofol</a:t>
                </a:r>
                <a:r>
                  <a:rPr lang="en-US" altLang="ko-KR" sz="1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 </a:t>
                </a:r>
                <a:r>
                  <a:rPr lang="en-US" altLang="ko-KR" sz="1100" dirty="0" err="1" smtClean="0">
                    <a:latin typeface="Symbol" panose="05050102010706020507" pitchFamily="18" charset="2"/>
                    <a:cs typeface="Times New Roman" panose="02020603050405020304" pitchFamily="18" charset="0"/>
                  </a:rPr>
                  <a:t>m</a:t>
                </a:r>
                <a:r>
                  <a:rPr lang="en-US" altLang="ko-KR" sz="11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endParaRPr lang="ko-KR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681758" y="3796809"/>
                <a:ext cx="1473480" cy="2616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OM + </a:t>
                </a:r>
                <a:r>
                  <a:rPr lang="en-US" altLang="ko-KR" sz="11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Propofol</a:t>
                </a:r>
                <a:r>
                  <a:rPr lang="en-US" altLang="ko-KR" sz="1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20 </a:t>
                </a:r>
                <a:r>
                  <a:rPr lang="en-US" altLang="ko-KR" sz="1100" dirty="0" err="1" smtClean="0">
                    <a:latin typeface="Symbol" panose="05050102010706020507" pitchFamily="18" charset="2"/>
                    <a:cs typeface="Times New Roman" panose="02020603050405020304" pitchFamily="18" charset="0"/>
                  </a:rPr>
                  <a:t>m</a:t>
                </a:r>
                <a:r>
                  <a:rPr lang="en-US" altLang="ko-KR" sz="11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endParaRPr lang="ko-KR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676425" y="4024511"/>
                <a:ext cx="1473480" cy="2616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OM + </a:t>
                </a:r>
                <a:r>
                  <a:rPr lang="en-US" altLang="ko-KR" sz="11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Propofol</a:t>
                </a:r>
                <a:r>
                  <a:rPr lang="en-US" altLang="ko-KR" sz="1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50 </a:t>
                </a:r>
                <a:r>
                  <a:rPr lang="en-US" altLang="ko-KR" sz="1100" dirty="0" err="1" smtClean="0">
                    <a:latin typeface="Symbol" panose="05050102010706020507" pitchFamily="18" charset="2"/>
                    <a:cs typeface="Times New Roman" panose="02020603050405020304" pitchFamily="18" charset="0"/>
                  </a:rPr>
                  <a:t>m</a:t>
                </a:r>
                <a:r>
                  <a:rPr lang="en-US" altLang="ko-KR" sz="11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endParaRPr lang="ko-KR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 rot="16200000">
                <a:off x="-283403" y="4054982"/>
                <a:ext cx="19909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ALP activity (</a:t>
                </a:r>
                <a:r>
                  <a:rPr lang="en-US" altLang="ko-KR" sz="1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nmol</a:t>
                </a:r>
                <a:r>
                  <a:rPr lang="en-US" altLang="ko-KR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/well)</a:t>
                </a:r>
                <a:endParaRPr lang="ko-KR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29" name="직선 연결선 28"/>
            <p:cNvCxnSpPr/>
            <p:nvPr/>
          </p:nvCxnSpPr>
          <p:spPr>
            <a:xfrm>
              <a:off x="4158605" y="3578195"/>
              <a:ext cx="100811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4444042" y="3300606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N.S.</a:t>
              </a:r>
              <a:endParaRPr lang="ko-KR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1002479" y="859557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ko-KR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81523" y="4455129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ko-KR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852936" y="8388424"/>
            <a:ext cx="1090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Figure 2.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3525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그룹 26"/>
          <p:cNvGrpSpPr/>
          <p:nvPr/>
        </p:nvGrpSpPr>
        <p:grpSpPr>
          <a:xfrm>
            <a:off x="1406620" y="822948"/>
            <a:ext cx="3319319" cy="3185259"/>
            <a:chOff x="973777" y="1386741"/>
            <a:chExt cx="3319319" cy="3185259"/>
          </a:xfrm>
        </p:grpSpPr>
        <p:pic>
          <p:nvPicPr>
            <p:cNvPr id="5" name="그림 4" descr="ALP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70310" y="2416871"/>
              <a:ext cx="2170869" cy="377532"/>
            </a:xfrm>
            <a:prstGeom prst="rect">
              <a:avLst/>
            </a:prstGeom>
          </p:spPr>
        </p:pic>
        <p:pic>
          <p:nvPicPr>
            <p:cNvPr id="6" name="그림 5" descr="GAPDH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70312" y="4194468"/>
              <a:ext cx="2170869" cy="377532"/>
            </a:xfrm>
            <a:prstGeom prst="rect">
              <a:avLst/>
            </a:prstGeom>
          </p:spPr>
        </p:pic>
        <p:pic>
          <p:nvPicPr>
            <p:cNvPr id="7" name="그림 6" descr="mats1.jpg"/>
            <p:cNvPicPr>
              <a:picLocks noChangeAspect="1"/>
            </p:cNvPicPr>
            <p:nvPr/>
          </p:nvPicPr>
          <p:blipFill>
            <a:blip r:embed="rId4"/>
            <a:srcRect l="593" r="1186"/>
            <a:stretch>
              <a:fillRect/>
            </a:stretch>
          </p:blipFill>
          <p:spPr>
            <a:xfrm>
              <a:off x="2070311" y="3760372"/>
              <a:ext cx="2170869" cy="377532"/>
            </a:xfrm>
            <a:prstGeom prst="rect">
              <a:avLst/>
            </a:prstGeom>
          </p:spPr>
        </p:pic>
        <p:pic>
          <p:nvPicPr>
            <p:cNvPr id="8" name="Picture 21" descr="IL-1 24h SphK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351"/>
            <a:stretch>
              <a:fillRect/>
            </a:stretch>
          </p:blipFill>
          <p:spPr bwMode="auto">
            <a:xfrm>
              <a:off x="2072865" y="1967877"/>
              <a:ext cx="2170867" cy="3775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23" descr="LPS-RANKL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70312" y="3308907"/>
              <a:ext cx="2170891" cy="377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그림 9" descr="ALP2.jp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070312" y="2859582"/>
              <a:ext cx="2171325" cy="377532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1548965" y="2004035"/>
              <a:ext cx="5229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latin typeface="Times New Roman" pitchFamily="18" charset="0"/>
                  <a:cs typeface="Times New Roman" pitchFamily="18" charset="0"/>
                </a:rPr>
                <a:t>ALP</a:t>
              </a:r>
              <a:endParaRPr lang="ko-KR" altLang="en-US" sz="1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490364" y="2453006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latin typeface="Times New Roman" pitchFamily="18" charset="0"/>
                  <a:cs typeface="Times New Roman" pitchFamily="18" charset="0"/>
                </a:rPr>
                <a:t>OCN</a:t>
              </a:r>
              <a:endParaRPr lang="ko-KR" altLang="en-US" sz="1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511203" y="2897216"/>
              <a:ext cx="5437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latin typeface="Times New Roman" pitchFamily="18" charset="0"/>
                  <a:cs typeface="Times New Roman" pitchFamily="18" charset="0"/>
                </a:rPr>
                <a:t>OPN</a:t>
              </a:r>
              <a:endParaRPr lang="ko-KR" altLang="en-US" sz="1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301491" y="3347864"/>
              <a:ext cx="80342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latin typeface="Times New Roman" pitchFamily="18" charset="0"/>
                  <a:cs typeface="Times New Roman" pitchFamily="18" charset="0"/>
                </a:rPr>
                <a:t>RANKL</a:t>
              </a:r>
              <a:endParaRPr lang="ko-KR" altLang="en-US" sz="1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522220" y="3807852"/>
              <a:ext cx="5437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latin typeface="Times New Roman" pitchFamily="18" charset="0"/>
                  <a:cs typeface="Times New Roman" pitchFamily="18" charset="0"/>
                </a:rPr>
                <a:t>OPG</a:t>
              </a:r>
              <a:endParaRPr lang="ko-KR" altLang="en-US" sz="1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461546" y="4244579"/>
              <a:ext cx="6323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latin typeface="Times New Roman" pitchFamily="18" charset="0"/>
                  <a:cs typeface="Times New Roman" pitchFamily="18" charset="0"/>
                </a:rPr>
                <a:t>HPRT</a:t>
              </a:r>
              <a:endParaRPr lang="ko-KR" altLang="en-US" sz="1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973777" y="1702697"/>
              <a:ext cx="11208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Propofol</a:t>
              </a:r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en-US" altLang="ko-KR" sz="1200" dirty="0" err="1" smtClean="0">
                  <a:latin typeface="Symbol" panose="05050102010706020507" pitchFamily="18" charset="2"/>
                  <a:cs typeface="Times New Roman" panose="02020603050405020304" pitchFamily="18" charset="0"/>
                </a:rPr>
                <a:t>m</a:t>
              </a:r>
              <a:r>
                <a:rPr lang="en-US" altLang="ko-K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231286" y="1713730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757376" y="1713730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45479" y="1713714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</a:t>
              </a:r>
              <a:endPara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765663" y="1713730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" name="직선 연결선 2"/>
            <p:cNvCxnSpPr/>
            <p:nvPr/>
          </p:nvCxnSpPr>
          <p:spPr>
            <a:xfrm>
              <a:off x="2171813" y="1696791"/>
              <a:ext cx="38798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/>
            <p:nvPr/>
          </p:nvCxnSpPr>
          <p:spPr>
            <a:xfrm>
              <a:off x="2746359" y="1696791"/>
              <a:ext cx="134684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2041954" y="1391852"/>
              <a:ext cx="65594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Control</a:t>
              </a:r>
              <a:endPara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609622" y="1386741"/>
              <a:ext cx="16834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Osteogenic media (OM)</a:t>
              </a:r>
              <a:endPara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1164770" y="30405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ko-KR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129951" y="442724"/>
            <a:ext cx="870046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RT-PCR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39177" y="4660858"/>
            <a:ext cx="2504212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Rea </a:t>
            </a:r>
            <a:r>
              <a:rPr lang="en-US" altLang="ko-K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ltime</a:t>
            </a:r>
            <a:r>
              <a:rPr lang="en-US" altLang="ko-K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-PCR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3" name="그룹 62"/>
          <p:cNvGrpSpPr/>
          <p:nvPr/>
        </p:nvGrpSpPr>
        <p:grpSpPr>
          <a:xfrm>
            <a:off x="853032" y="5013609"/>
            <a:ext cx="5290238" cy="3374815"/>
            <a:chOff x="631705" y="4813238"/>
            <a:chExt cx="5290238" cy="3374815"/>
          </a:xfrm>
        </p:grpSpPr>
        <p:graphicFrame>
          <p:nvGraphicFramePr>
            <p:cNvPr id="29" name="차트 28"/>
            <p:cNvGraphicFramePr>
              <a:graphicFrameLocks/>
            </p:cNvGraphicFramePr>
            <p:nvPr>
              <p:extLst/>
            </p:nvPr>
          </p:nvGraphicFramePr>
          <p:xfrm>
            <a:off x="1349943" y="4932040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  <p:sp>
          <p:nvSpPr>
            <p:cNvPr id="34" name="TextBox 33"/>
            <p:cNvSpPr txBox="1"/>
            <p:nvPr/>
          </p:nvSpPr>
          <p:spPr>
            <a:xfrm rot="16200000">
              <a:off x="109423" y="6115624"/>
              <a:ext cx="22208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Relative Exp./HPRT mRNA</a:t>
              </a:r>
              <a:endParaRPr lang="ko-KR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31705" y="7574302"/>
              <a:ext cx="11208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Propofol</a:t>
              </a:r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en-US" altLang="ko-KR" sz="1200" dirty="0" err="1" smtClean="0">
                  <a:latin typeface="Symbol" panose="05050102010706020507" pitchFamily="18" charset="2"/>
                  <a:cs typeface="Times New Roman" panose="02020603050405020304" pitchFamily="18" charset="0"/>
                </a:rPr>
                <a:t>m</a:t>
              </a:r>
              <a:r>
                <a:rPr lang="en-US" altLang="ko-K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926331" y="759635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746359" y="7602869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544528" y="7596352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</a:t>
              </a:r>
              <a:endPara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369667" y="7596336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1" name="직선 연결선 40"/>
            <p:cNvCxnSpPr/>
            <p:nvPr/>
          </p:nvCxnSpPr>
          <p:spPr>
            <a:xfrm>
              <a:off x="1767705" y="7868851"/>
              <a:ext cx="59559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연결선 41"/>
            <p:cNvCxnSpPr/>
            <p:nvPr/>
          </p:nvCxnSpPr>
          <p:spPr>
            <a:xfrm>
              <a:off x="2586938" y="7867445"/>
              <a:ext cx="226176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1710029" y="7880276"/>
              <a:ext cx="7328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Control</a:t>
              </a:r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764005" y="7879273"/>
              <a:ext cx="19319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Osteogenic media (OM)</a:t>
              </a:r>
              <a:endParaRPr lang="ko-KR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3" name="그룹 52"/>
            <p:cNvGrpSpPr/>
            <p:nvPr/>
          </p:nvGrpSpPr>
          <p:grpSpPr>
            <a:xfrm>
              <a:off x="2752544" y="5037099"/>
              <a:ext cx="1678218" cy="1728192"/>
              <a:chOff x="2746359" y="5004048"/>
              <a:chExt cx="1584351" cy="1728192"/>
            </a:xfrm>
          </p:grpSpPr>
          <p:cxnSp>
            <p:nvCxnSpPr>
              <p:cNvPr id="48" name="직선 연결선 47"/>
              <p:cNvCxnSpPr/>
              <p:nvPr/>
            </p:nvCxnSpPr>
            <p:spPr>
              <a:xfrm flipV="1">
                <a:off x="2746359" y="5004048"/>
                <a:ext cx="0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직선 연결선 49"/>
              <p:cNvCxnSpPr/>
              <p:nvPr/>
            </p:nvCxnSpPr>
            <p:spPr>
              <a:xfrm>
                <a:off x="2746359" y="5004048"/>
                <a:ext cx="1584351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직선 연결선 51"/>
              <p:cNvCxnSpPr/>
              <p:nvPr/>
            </p:nvCxnSpPr>
            <p:spPr>
              <a:xfrm>
                <a:off x="4330710" y="5004048"/>
                <a:ext cx="0" cy="1728192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" name="그룹 59"/>
            <p:cNvGrpSpPr/>
            <p:nvPr/>
          </p:nvGrpSpPr>
          <p:grpSpPr>
            <a:xfrm>
              <a:off x="2995269" y="5499596"/>
              <a:ext cx="1673995" cy="1512168"/>
              <a:chOff x="3007969" y="5436096"/>
              <a:chExt cx="1604901" cy="1512168"/>
            </a:xfrm>
          </p:grpSpPr>
          <p:cxnSp>
            <p:nvCxnSpPr>
              <p:cNvPr id="55" name="직선 연결선 54"/>
              <p:cNvCxnSpPr/>
              <p:nvPr/>
            </p:nvCxnSpPr>
            <p:spPr>
              <a:xfrm flipV="1">
                <a:off x="3007969" y="5436096"/>
                <a:ext cx="0" cy="151216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직선 연결선 56"/>
              <p:cNvCxnSpPr/>
              <p:nvPr/>
            </p:nvCxnSpPr>
            <p:spPr>
              <a:xfrm>
                <a:off x="3007969" y="5436096"/>
                <a:ext cx="1604901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직선 연결선 58"/>
              <p:cNvCxnSpPr/>
              <p:nvPr/>
            </p:nvCxnSpPr>
            <p:spPr>
              <a:xfrm>
                <a:off x="4612870" y="5436096"/>
                <a:ext cx="0" cy="288032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" name="TextBox 60"/>
            <p:cNvSpPr txBox="1"/>
            <p:nvPr/>
          </p:nvSpPr>
          <p:spPr>
            <a:xfrm>
              <a:off x="3468143" y="481323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*</a:t>
              </a:r>
              <a:endParaRPr lang="ko-KR" altLang="en-US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728699" y="526793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*</a:t>
              </a:r>
              <a:endParaRPr lang="ko-KR" altLang="en-US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1158590" y="4240375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ko-KR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852936" y="8523148"/>
            <a:ext cx="1090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Figure 3.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2854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6632" y="47246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ko-KR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38060" y="604664"/>
            <a:ext cx="47162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Conditioned medium (C.M.) preparation from osteoblasts</a:t>
            </a:r>
            <a:endParaRPr lang="ko-KR" altLang="en-US" sz="1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5" name="그룹 54"/>
          <p:cNvGrpSpPr/>
          <p:nvPr/>
        </p:nvGrpSpPr>
        <p:grpSpPr>
          <a:xfrm>
            <a:off x="1488034" y="975721"/>
            <a:ext cx="4089598" cy="1331833"/>
            <a:chOff x="915070" y="702504"/>
            <a:chExt cx="4089598" cy="1331833"/>
          </a:xfrm>
        </p:grpSpPr>
        <p:cxnSp>
          <p:nvCxnSpPr>
            <p:cNvPr id="36" name="직선 연결선 35"/>
            <p:cNvCxnSpPr/>
            <p:nvPr/>
          </p:nvCxnSpPr>
          <p:spPr>
            <a:xfrm>
              <a:off x="1196752" y="1619672"/>
              <a:ext cx="3672418" cy="0"/>
            </a:xfrm>
            <a:prstGeom prst="line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/>
          </p:nvCxnSpPr>
          <p:spPr>
            <a:xfrm>
              <a:off x="1196752" y="1482006"/>
              <a:ext cx="0" cy="288032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/>
            <p:cNvCxnSpPr/>
            <p:nvPr/>
          </p:nvCxnSpPr>
          <p:spPr>
            <a:xfrm>
              <a:off x="4233788" y="1475656"/>
              <a:ext cx="0" cy="288032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직선 연결선 39"/>
            <p:cNvCxnSpPr/>
            <p:nvPr/>
          </p:nvCxnSpPr>
          <p:spPr>
            <a:xfrm>
              <a:off x="4725144" y="1475656"/>
              <a:ext cx="0" cy="288032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915070" y="1757338"/>
              <a:ext cx="5565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Day 0</a:t>
              </a:r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958907" y="1757338"/>
              <a:ext cx="5565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Day 7</a:t>
              </a:r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448105" y="1757338"/>
              <a:ext cx="5565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Day 8</a:t>
              </a:r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5" name="직선 연결선 44"/>
            <p:cNvCxnSpPr/>
            <p:nvPr/>
          </p:nvCxnSpPr>
          <p:spPr>
            <a:xfrm>
              <a:off x="1234852" y="1403648"/>
              <a:ext cx="2952328" cy="0"/>
            </a:xfrm>
            <a:prstGeom prst="line">
              <a:avLst/>
            </a:prstGeom>
            <a:ln w="158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1818003" y="918528"/>
              <a:ext cx="17334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Osteogenic media (OM)</a:t>
              </a:r>
            </a:p>
            <a:p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with or without </a:t>
              </a:r>
              <a:r>
                <a:rPr lang="en-US" altLang="ko-KR" sz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propofol</a:t>
              </a:r>
              <a:endParaRPr lang="ko-KR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8" name="직선 화살표 연결선 47"/>
            <p:cNvCxnSpPr/>
            <p:nvPr/>
          </p:nvCxnSpPr>
          <p:spPr>
            <a:xfrm>
              <a:off x="4240138" y="1143174"/>
              <a:ext cx="0" cy="25070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3891084" y="702504"/>
              <a:ext cx="6559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Media </a:t>
              </a:r>
            </a:p>
            <a:p>
              <a:pPr algn="ctr"/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change</a:t>
              </a:r>
              <a:endPara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1" name="직선 연결선 50"/>
            <p:cNvCxnSpPr/>
            <p:nvPr/>
          </p:nvCxnSpPr>
          <p:spPr>
            <a:xfrm>
              <a:off x="4281234" y="1403648"/>
              <a:ext cx="440915" cy="0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4240138" y="1129583"/>
              <a:ext cx="5180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C.M.</a:t>
              </a:r>
              <a:endParaRPr lang="ko-KR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1438060" y="2485067"/>
            <a:ext cx="28039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Osteoclast differentiation analyses</a:t>
            </a:r>
            <a:endParaRPr lang="ko-KR" altLang="en-US" sz="1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1" name="그룹 80"/>
          <p:cNvGrpSpPr/>
          <p:nvPr/>
        </p:nvGrpSpPr>
        <p:grpSpPr>
          <a:xfrm>
            <a:off x="1471111" y="2656537"/>
            <a:ext cx="4165915" cy="1548527"/>
            <a:chOff x="824012" y="2920107"/>
            <a:chExt cx="4165915" cy="1548527"/>
          </a:xfrm>
        </p:grpSpPr>
        <p:cxnSp>
          <p:nvCxnSpPr>
            <p:cNvPr id="58" name="직선 연결선 57"/>
            <p:cNvCxnSpPr/>
            <p:nvPr/>
          </p:nvCxnSpPr>
          <p:spPr>
            <a:xfrm>
              <a:off x="1118394" y="3869303"/>
              <a:ext cx="3672418" cy="0"/>
            </a:xfrm>
            <a:prstGeom prst="line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직선 연결선 58"/>
            <p:cNvCxnSpPr/>
            <p:nvPr/>
          </p:nvCxnSpPr>
          <p:spPr>
            <a:xfrm>
              <a:off x="1118394" y="3731637"/>
              <a:ext cx="0" cy="288032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직선 연결선 59"/>
            <p:cNvCxnSpPr/>
            <p:nvPr/>
          </p:nvCxnSpPr>
          <p:spPr>
            <a:xfrm>
              <a:off x="3973314" y="3725287"/>
              <a:ext cx="0" cy="288032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직선 연결선 60"/>
            <p:cNvCxnSpPr/>
            <p:nvPr/>
          </p:nvCxnSpPr>
          <p:spPr>
            <a:xfrm>
              <a:off x="4646786" y="3725287"/>
              <a:ext cx="0" cy="288032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824012" y="4006969"/>
              <a:ext cx="6623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Day 0</a:t>
              </a:r>
            </a:p>
            <a:p>
              <a:pPr algn="ctr"/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(BMM)</a:t>
              </a:r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5" name="직선 연결선 64"/>
            <p:cNvCxnSpPr/>
            <p:nvPr/>
          </p:nvCxnSpPr>
          <p:spPr>
            <a:xfrm>
              <a:off x="1169194" y="3653279"/>
              <a:ext cx="1377284" cy="0"/>
            </a:xfrm>
            <a:prstGeom prst="line">
              <a:avLst/>
            </a:prstGeom>
            <a:ln w="158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1206716" y="3365247"/>
              <a:ext cx="13708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M-CSF &amp; RANKL</a:t>
              </a:r>
              <a:endParaRPr lang="ko-KR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7" name="직선 화살표 연결선 66"/>
            <p:cNvCxnSpPr/>
            <p:nvPr/>
          </p:nvCxnSpPr>
          <p:spPr>
            <a:xfrm>
              <a:off x="4653136" y="3335164"/>
              <a:ext cx="0" cy="25070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/>
            <p:cNvSpPr txBox="1"/>
            <p:nvPr/>
          </p:nvSpPr>
          <p:spPr>
            <a:xfrm>
              <a:off x="4316345" y="2920107"/>
              <a:ext cx="6735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TRAP</a:t>
              </a:r>
            </a:p>
            <a:p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staining</a:t>
              </a:r>
              <a:endPara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9" name="직선 연결선 68"/>
            <p:cNvCxnSpPr/>
            <p:nvPr/>
          </p:nvCxnSpPr>
          <p:spPr>
            <a:xfrm>
              <a:off x="2646188" y="3653279"/>
              <a:ext cx="1926246" cy="0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2562791" y="3197498"/>
              <a:ext cx="20705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C.M. treatment </a:t>
              </a:r>
            </a:p>
            <a:p>
              <a:pPr algn="ctr"/>
              <a:r>
                <a:rPr lang="en-US" altLang="ko-KR" sz="12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(without M-CSF &amp; RANKL)</a:t>
              </a:r>
              <a:endParaRPr lang="ko-KR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1" name="직선 연결선 70"/>
            <p:cNvCxnSpPr/>
            <p:nvPr/>
          </p:nvCxnSpPr>
          <p:spPr>
            <a:xfrm>
              <a:off x="1838474" y="3735462"/>
              <a:ext cx="0" cy="288032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직선 연결선 71"/>
            <p:cNvCxnSpPr/>
            <p:nvPr/>
          </p:nvCxnSpPr>
          <p:spPr>
            <a:xfrm>
              <a:off x="2592462" y="3733304"/>
              <a:ext cx="0" cy="288032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직선 연결선 72"/>
            <p:cNvCxnSpPr/>
            <p:nvPr/>
          </p:nvCxnSpPr>
          <p:spPr>
            <a:xfrm>
              <a:off x="3284984" y="3735462"/>
              <a:ext cx="0" cy="288032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1605885" y="4004444"/>
              <a:ext cx="5565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Day 1</a:t>
              </a:r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264172" y="4002286"/>
              <a:ext cx="7489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Day 2</a:t>
              </a:r>
            </a:p>
            <a:p>
              <a:pPr algn="ctr"/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(pre-OC)</a:t>
              </a:r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054553" y="4002286"/>
              <a:ext cx="5565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Day 3</a:t>
              </a:r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749233" y="4002286"/>
              <a:ext cx="5565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Day 4</a:t>
              </a:r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416355" y="4002286"/>
              <a:ext cx="55656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Day 5</a:t>
              </a:r>
            </a:p>
            <a:p>
              <a:pPr algn="ctr"/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(OC)</a:t>
              </a:r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6" name="그룹 105"/>
          <p:cNvGrpSpPr/>
          <p:nvPr/>
        </p:nvGrpSpPr>
        <p:grpSpPr>
          <a:xfrm>
            <a:off x="155589" y="4626095"/>
            <a:ext cx="6375798" cy="3690321"/>
            <a:chOff x="238614" y="4200943"/>
            <a:chExt cx="6375798" cy="3690321"/>
          </a:xfrm>
        </p:grpSpPr>
        <p:grpSp>
          <p:nvGrpSpPr>
            <p:cNvPr id="92" name="그룹 91"/>
            <p:cNvGrpSpPr/>
            <p:nvPr/>
          </p:nvGrpSpPr>
          <p:grpSpPr>
            <a:xfrm>
              <a:off x="238614" y="4200943"/>
              <a:ext cx="6229296" cy="1425420"/>
              <a:chOff x="-125663" y="4370716"/>
              <a:chExt cx="6229296" cy="1425420"/>
            </a:xfrm>
          </p:grpSpPr>
          <p:pic>
            <p:nvPicPr>
              <p:cNvPr id="82" name="그림 81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bright="20000" contras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69160" y="4896136"/>
                <a:ext cx="1200000" cy="900000"/>
              </a:xfrm>
              <a:prstGeom prst="rect">
                <a:avLst/>
              </a:prstGeom>
            </p:spPr>
          </p:pic>
          <p:pic>
            <p:nvPicPr>
              <p:cNvPr id="83" name="그림 82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rightnessContrast bright="20000" contras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21735" y="4896136"/>
                <a:ext cx="1200000" cy="900000"/>
              </a:xfrm>
              <a:prstGeom prst="rect">
                <a:avLst/>
              </a:prstGeom>
            </p:spPr>
          </p:pic>
          <p:pic>
            <p:nvPicPr>
              <p:cNvPr id="84" name="그림 83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brightnessContrast bright="20000" contras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2736" y="4896136"/>
                <a:ext cx="1200000" cy="900000"/>
              </a:xfrm>
              <a:prstGeom prst="rect">
                <a:avLst/>
              </a:prstGeom>
            </p:spPr>
          </p:pic>
          <p:pic>
            <p:nvPicPr>
              <p:cNvPr id="85" name="그림 84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rightnessContrast bright="20000" contras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88465" y="4896136"/>
                <a:ext cx="1200000" cy="900000"/>
              </a:xfrm>
              <a:prstGeom prst="rect">
                <a:avLst/>
              </a:prstGeom>
            </p:spPr>
          </p:pic>
          <p:sp>
            <p:nvSpPr>
              <p:cNvPr id="86" name="TextBox 85"/>
              <p:cNvSpPr txBox="1"/>
              <p:nvPr/>
            </p:nvSpPr>
            <p:spPr>
              <a:xfrm>
                <a:off x="500487" y="4581526"/>
                <a:ext cx="5549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C.M.</a:t>
                </a:r>
                <a:endParaRPr lang="ko-KR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1292828" y="4581396"/>
                <a:ext cx="7328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Control</a:t>
                </a:r>
                <a:endParaRPr lang="ko-KR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2523064" y="4583815"/>
                <a:ext cx="8386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OM only</a:t>
                </a:r>
                <a:endParaRPr lang="ko-KR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3524078" y="4370716"/>
                <a:ext cx="133562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OM +</a:t>
                </a:r>
              </a:p>
              <a:p>
                <a:pPr algn="ctr"/>
                <a:r>
                  <a:rPr lang="en-US" altLang="ko-KR" sz="1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propofol</a:t>
                </a:r>
                <a:r>
                  <a:rPr lang="en-US" altLang="ko-KR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20 </a:t>
                </a:r>
                <a:r>
                  <a:rPr lang="en-US" altLang="ko-KR" sz="1400" dirty="0" err="1" smtClean="0">
                    <a:latin typeface="Symbol" panose="05050102010706020507" pitchFamily="18" charset="2"/>
                    <a:cs typeface="Times New Roman" panose="02020603050405020304" pitchFamily="18" charset="0"/>
                  </a:rPr>
                  <a:t>m</a:t>
                </a:r>
                <a:r>
                  <a:rPr lang="en-US" altLang="ko-KR" sz="1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endParaRPr lang="ko-KR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4768011" y="4370716"/>
                <a:ext cx="133562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OM +</a:t>
                </a:r>
              </a:p>
              <a:p>
                <a:pPr algn="ctr"/>
                <a:r>
                  <a:rPr lang="en-US" altLang="ko-KR" sz="1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propofol</a:t>
                </a:r>
                <a:r>
                  <a:rPr lang="en-US" altLang="ko-KR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50 </a:t>
                </a:r>
                <a:r>
                  <a:rPr lang="en-US" altLang="ko-KR" sz="1400" dirty="0" err="1" smtClean="0">
                    <a:latin typeface="Symbol" panose="05050102010706020507" pitchFamily="18" charset="2"/>
                    <a:cs typeface="Times New Roman" panose="02020603050405020304" pitchFamily="18" charset="0"/>
                  </a:rPr>
                  <a:t>m</a:t>
                </a:r>
                <a:r>
                  <a:rPr lang="en-US" altLang="ko-KR" sz="1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endParaRPr lang="ko-KR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-125663" y="5051678"/>
                <a:ext cx="125040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TRAP staining</a:t>
                </a:r>
              </a:p>
              <a:p>
                <a:pPr algn="ctr"/>
                <a:r>
                  <a:rPr lang="en-US" altLang="ko-KR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(day 5)</a:t>
                </a:r>
                <a:endParaRPr lang="ko-KR" alt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aphicFrame>
          <p:nvGraphicFramePr>
            <p:cNvPr id="93" name="차트 92"/>
            <p:cNvGraphicFramePr>
              <a:graphicFrameLocks/>
            </p:cNvGraphicFramePr>
            <p:nvPr>
              <p:extLst/>
            </p:nvPr>
          </p:nvGraphicFramePr>
          <p:xfrm>
            <a:off x="976887" y="5724128"/>
            <a:ext cx="5637525" cy="216713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0"/>
            </a:graphicData>
          </a:graphic>
        </p:graphicFrame>
        <p:sp>
          <p:nvSpPr>
            <p:cNvPr id="95" name="TextBox 94"/>
            <p:cNvSpPr txBox="1"/>
            <p:nvPr/>
          </p:nvSpPr>
          <p:spPr>
            <a:xfrm rot="16200000">
              <a:off x="164143" y="6656790"/>
              <a:ext cx="138691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OC number/well</a:t>
              </a:r>
              <a:endParaRPr lang="ko-KR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02" name="그룹 101"/>
            <p:cNvGrpSpPr/>
            <p:nvPr/>
          </p:nvGrpSpPr>
          <p:grpSpPr>
            <a:xfrm>
              <a:off x="3313036" y="5808836"/>
              <a:ext cx="2526751" cy="1152128"/>
              <a:chOff x="3306686" y="5796136"/>
              <a:chExt cx="2526751" cy="1152128"/>
            </a:xfrm>
          </p:grpSpPr>
          <p:cxnSp>
            <p:nvCxnSpPr>
              <p:cNvPr id="97" name="직선 연결선 96"/>
              <p:cNvCxnSpPr/>
              <p:nvPr/>
            </p:nvCxnSpPr>
            <p:spPr>
              <a:xfrm flipV="1">
                <a:off x="3306686" y="5796136"/>
                <a:ext cx="0" cy="14401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직선 연결선 98"/>
              <p:cNvCxnSpPr/>
              <p:nvPr/>
            </p:nvCxnSpPr>
            <p:spPr>
              <a:xfrm>
                <a:off x="3306686" y="5796136"/>
                <a:ext cx="2526751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직선 연결선 100"/>
              <p:cNvCxnSpPr/>
              <p:nvPr/>
            </p:nvCxnSpPr>
            <p:spPr>
              <a:xfrm>
                <a:off x="5833437" y="5796136"/>
                <a:ext cx="0" cy="115212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3" name="TextBox 102"/>
            <p:cNvSpPr txBox="1"/>
            <p:nvPr/>
          </p:nvSpPr>
          <p:spPr>
            <a:xfrm>
              <a:off x="4431412" y="558646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*</a:t>
              </a:r>
              <a:endParaRPr lang="ko-KR" altLang="en-US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5" name="TextBox 104"/>
          <p:cNvSpPr txBox="1"/>
          <p:nvPr/>
        </p:nvSpPr>
        <p:spPr>
          <a:xfrm>
            <a:off x="127649" y="452447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ko-KR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852936" y="8595156"/>
            <a:ext cx="1090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Figure 4.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3038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30560</TotalTime>
  <Words>215</Words>
  <Application>Microsoft Office PowerPoint</Application>
  <PresentationFormat>화면 슬라이드 쇼(4:3)</PresentationFormat>
  <Paragraphs>92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맑은 고딕</vt:lpstr>
      <vt:lpstr>Arial</vt:lpstr>
      <vt:lpstr>Symbol</vt:lpstr>
      <vt:lpstr>Times New Roman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Samsung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SEC</dc:creator>
  <cp:lastModifiedBy>lee do won</cp:lastModifiedBy>
  <cp:revision>564</cp:revision>
  <cp:lastPrinted>2016-04-22T00:51:19Z</cp:lastPrinted>
  <dcterms:created xsi:type="dcterms:W3CDTF">2012-04-22T23:56:50Z</dcterms:created>
  <dcterms:modified xsi:type="dcterms:W3CDTF">2018-01-09T08:37:03Z</dcterms:modified>
</cp:coreProperties>
</file>